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13716000" cx="2437765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Nunito-bold.fntdata"/><Relationship Id="rId10" Type="http://schemas.openxmlformats.org/officeDocument/2006/relationships/slide" Target="slides/slide6.xml"/><Relationship Id="rId21" Type="http://schemas.openxmlformats.org/officeDocument/2006/relationships/font" Target="fonts/Nunito-regular.fntdata"/><Relationship Id="rId13" Type="http://schemas.openxmlformats.org/officeDocument/2006/relationships/slide" Target="slides/slide9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8.xml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12516" lvl="1" marL="914216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12516" lvl="1" marL="914216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12516" lvl="1" marL="914216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12333" lvl="2" marL="1828433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12151" lvl="3" marL="2742651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11967" lvl="4" marL="3656867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11786" lvl="5" marL="4571086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12516" lvl="1" marL="914216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every public class can be accessed by any other public class on the classpath</a:t>
            </a: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open: java.*, javax.*, com.sun.*, some jdk.*</a:t>
            </a: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closed: sun.*</a:t>
            </a: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compatibility / frameworks &amp; internal API</a:t>
            </a:r>
          </a:p>
          <a:p>
            <a:pPr indent="-69850" lvl="0" marL="0" rtl="0">
              <a:spcBef>
                <a:spcPts val="0"/>
              </a:spcBef>
              <a:buSzPts val="1100"/>
              <a:buNone/>
            </a:pPr>
            <a:r>
              <a:rPr lang="en-US"/>
              <a:t>- --add-exports &amp; --add-opens &amp; --permit-illegal-access - will be illegal to use after Java9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immutable instances, 0 - 10 elements overload, varargs</a:t>
            </a:r>
          </a:p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like skip / limit (unordered streams)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better control &amp; management of operating system processes</a:t>
            </a:r>
          </a:p>
          <a:p>
            <a:pPr indent="-69850" lvl="0" marL="0" marR="0" rtl="0" algn="l">
              <a:spcBef>
                <a:spcPts val="0"/>
              </a:spcBef>
              <a:buSzPts val="1100"/>
              <a:buNone/>
            </a:pPr>
            <a:r>
              <a:rPr lang="en-US"/>
              <a:t>- new methods to handle PIDs, process names and states, ability to enumerate JVMs and processes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 better control &amp; management of operating system processes</a:t>
            </a:r>
          </a:p>
          <a:p>
            <a:pPr indent="-69850" lvl="0" marL="0" marR="0" rtl="0" algn="l">
              <a:spcBef>
                <a:spcPts val="0"/>
              </a:spcBef>
              <a:buSzPts val="1100"/>
              <a:buNone/>
            </a:pPr>
            <a:r>
              <a:rPr lang="en-US"/>
              <a:t>- new methods to handle PIDs, process names and states, ability to enumerate JVMs and processes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17500" lvl="0" marL="457200" marR="0" rtl="0" algn="l">
              <a:spcBef>
                <a:spcPts val="0"/>
              </a:spcBef>
              <a:buSzPts val="14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17500" lvl="0" marL="457200" marR="0" rtl="0" algn="l">
              <a:spcBef>
                <a:spcPts val="0"/>
              </a:spcBef>
              <a:buSzPts val="1400"/>
              <a:buChar char="-"/>
            </a:pPr>
            <a:r>
              <a:rPr lang="en-US"/>
              <a:t>Java 8 was all about how we changed the way we write our code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-no more classpath hell</a:t>
            </a:r>
          </a:p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-no jre, no tools.jar, no rt.jar</a:t>
            </a:r>
          </a:p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-java.base -&gt; String, java.lang, Class</a:t>
            </a:r>
          </a:p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-jlink is the linker tool and can be used to link a set of modules, along with their transitive dependencies, to create a custom modular run-time image</a:t>
            </a:r>
          </a:p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-new linking phase between compile-time and run-time</a:t>
            </a:r>
          </a:p>
          <a:p>
            <a:pPr indent="-69850" lvl="0" marL="0" marR="0" rtl="0" algn="l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-modularity aspects of Java 9 include application packaging, modularizing the JDK itself, and reorganizing source code into modules</a:t>
            </a: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-application modules</a:t>
            </a: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-automatic modules (jars on module path, exports everything, imports everything)</a:t>
            </a: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-unnamed modules (jars on classpath, without name can’t be required, exports everything, imports everything on demand)</a:t>
            </a:r>
          </a:p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-platform modules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/>
              <a:t>-java --describe-module java.sql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-16989425" y="-11796713"/>
            <a:ext cx="22153500" cy="12465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57900" cy="40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69850" lvl="0" marL="0" marR="0" rtl="0" algn="l">
              <a:spcBef>
                <a:spcPts val="0"/>
              </a:spcBef>
              <a:buSzPts val="1100"/>
              <a:buNone/>
            </a:pPr>
            <a:r>
              <a:rPr lang="en-US"/>
              <a:t>-/help intro</a:t>
            </a:r>
          </a:p>
          <a:p>
            <a:pPr indent="-69850" lvl="0" marL="0" marR="0" rtl="0" algn="l">
              <a:spcBef>
                <a:spcPts val="0"/>
              </a:spcBef>
              <a:buSzPts val="1100"/>
              <a:buNone/>
            </a:pPr>
            <a:r>
              <a:rPr lang="en-US"/>
              <a:t>-/list </a:t>
            </a:r>
          </a:p>
          <a:p>
            <a:pPr indent="-69850" lvl="0" marL="0" marR="0" rtl="0" algn="l">
              <a:spcBef>
                <a:spcPts val="0"/>
              </a:spcBef>
              <a:buSzPts val="1100"/>
              <a:buNone/>
            </a:pPr>
            <a:r>
              <a:rPr lang="en-US"/>
              <a:t>-/list all</a:t>
            </a:r>
          </a:p>
          <a:p>
            <a:pPr indent="-69850" lvl="0" marL="0" marR="0" rtl="0" algn="l">
              <a:spcBef>
                <a:spcPts val="0"/>
              </a:spcBef>
              <a:buSzPts val="1100"/>
              <a:buNone/>
            </a:pPr>
            <a:r>
              <a:rPr lang="en-US"/>
              <a:t>-/int x = 1</a:t>
            </a:r>
          </a:p>
          <a:p>
            <a:pPr indent="-69850" lvl="0" marL="0" marR="0" rtl="0" algn="l">
              <a:spcBef>
                <a:spcPts val="0"/>
              </a:spcBef>
              <a:buSzPts val="1100"/>
              <a:buNone/>
            </a:pPr>
            <a:r>
              <a:rPr lang="en-US"/>
              <a:t>-/edit 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Defau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 rot="5400000">
            <a:off x="-16715231" y="-397360"/>
            <a:ext cx="24535151" cy="4304369"/>
            <a:chOff x="0" y="-156114"/>
            <a:chExt cx="24535151" cy="4304369"/>
          </a:xfrm>
        </p:grpSpPr>
        <p:sp>
          <p:nvSpPr>
            <p:cNvPr id="12" name="Shape 12"/>
            <p:cNvSpPr/>
            <p:nvPr/>
          </p:nvSpPr>
          <p:spPr>
            <a:xfrm>
              <a:off x="23378291" y="2431564"/>
              <a:ext cx="1134322" cy="1716691"/>
            </a:xfrm>
            <a:custGeom>
              <a:pathLst>
                <a:path extrusionOk="0" h="120000" w="12000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23079220" y="-88970"/>
              <a:ext cx="1455931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20776620" y="-88970"/>
              <a:ext cx="2646748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20420244" y="-88970"/>
              <a:ext cx="3003125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7677877" y="-88971"/>
              <a:ext cx="2785824" cy="3142198"/>
            </a:xfrm>
            <a:custGeom>
              <a:pathLst>
                <a:path extrusionOk="0" h="120000" w="12000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7608342" y="-88971"/>
              <a:ext cx="2168684" cy="192530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4888519" y="-88734"/>
              <a:ext cx="2811899" cy="192530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13589856" y="-88970"/>
              <a:ext cx="4137447" cy="352030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11104147" y="-111272"/>
              <a:ext cx="4346058" cy="3520308"/>
            </a:xfrm>
            <a:custGeom>
              <a:pathLst>
                <a:path extrusionOk="0" h="120000" w="12000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9793019" y="-88970"/>
              <a:ext cx="369415" cy="195571"/>
            </a:xfrm>
            <a:custGeom>
              <a:pathLst>
                <a:path extrusionOk="0" h="120000" w="12000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9698211" y="-88970"/>
              <a:ext cx="225996" cy="19557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8502000" y="61758"/>
              <a:ext cx="2646751" cy="2259950"/>
            </a:xfrm>
            <a:custGeom>
              <a:pathLst>
                <a:path extrusionOk="0" h="120000" w="12000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6821130" y="61996"/>
              <a:ext cx="2985743" cy="2259950"/>
            </a:xfrm>
            <a:custGeom>
              <a:pathLst>
                <a:path extrusionOk="0" h="120000" w="12000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6829814" y="-88970"/>
              <a:ext cx="2985743" cy="808366"/>
            </a:xfrm>
            <a:custGeom>
              <a:pathLst>
                <a:path extrusionOk="0" h="120000" w="12000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5975275" y="-88970"/>
              <a:ext cx="943094" cy="80836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5608571" y="674793"/>
              <a:ext cx="2916204" cy="1642810"/>
            </a:xfrm>
            <a:custGeom>
              <a:pathLst>
                <a:path extrusionOk="0" h="120000" w="12000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5092201" y="-155877"/>
              <a:ext cx="1760153" cy="2112184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443059" y="190760"/>
              <a:ext cx="5232654" cy="2977052"/>
            </a:xfrm>
            <a:custGeom>
              <a:pathLst>
                <a:path extrusionOk="0" h="120000" w="12000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1264131" y="-156113"/>
              <a:ext cx="4393864" cy="2112184"/>
            </a:xfrm>
            <a:custGeom>
              <a:pathLst>
                <a:path extrusionOk="0" h="120000" w="12000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1264131" y="-133574"/>
              <a:ext cx="921364" cy="369415"/>
            </a:xfrm>
            <a:custGeom>
              <a:pathLst>
                <a:path extrusionOk="0" h="120000" w="12000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34484" y="-133574"/>
              <a:ext cx="621488" cy="36941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885559"/>
              <a:ext cx="447642" cy="2259950"/>
            </a:xfrm>
            <a:custGeom>
              <a:pathLst>
                <a:path extrusionOk="0" h="120000" w="12000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-156114"/>
              <a:ext cx="1286433" cy="334211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8462804" y="1591817"/>
              <a:ext cx="6988462" cy="1786231"/>
            </a:xfrm>
            <a:custGeom>
              <a:pathLst>
                <a:path extrusionOk="0" h="120000" w="12000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9776123" y="-125128"/>
              <a:ext cx="2307757" cy="1734076"/>
            </a:xfrm>
            <a:custGeom>
              <a:pathLst>
                <a:path extrusionOk="0" h="120000" w="12000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Defaul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39" name="Shape 39"/>
            <p:cNvSpPr/>
            <p:nvPr/>
          </p:nvSpPr>
          <p:spPr>
            <a:xfrm>
              <a:off x="23378291" y="2431564"/>
              <a:ext cx="1134322" cy="1716691"/>
            </a:xfrm>
            <a:custGeom>
              <a:pathLst>
                <a:path extrusionOk="0" h="120000" w="12000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23079220" y="-88970"/>
              <a:ext cx="1455931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20776620" y="-88970"/>
              <a:ext cx="2646748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20420244" y="-88970"/>
              <a:ext cx="3003125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17677877" y="-88971"/>
              <a:ext cx="2785824" cy="3142198"/>
            </a:xfrm>
            <a:custGeom>
              <a:pathLst>
                <a:path extrusionOk="0" h="120000" w="12000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17608342" y="-88971"/>
              <a:ext cx="2168684" cy="192530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14888519" y="-88734"/>
              <a:ext cx="2811899" cy="192530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13589856" y="-88970"/>
              <a:ext cx="4137447" cy="352030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1104147" y="-111272"/>
              <a:ext cx="4346058" cy="3520308"/>
            </a:xfrm>
            <a:custGeom>
              <a:pathLst>
                <a:path extrusionOk="0" h="120000" w="12000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9793019" y="-88970"/>
              <a:ext cx="369415" cy="195571"/>
            </a:xfrm>
            <a:custGeom>
              <a:pathLst>
                <a:path extrusionOk="0" h="120000" w="12000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9698211" y="-88970"/>
              <a:ext cx="225996" cy="19557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8502000" y="61758"/>
              <a:ext cx="2646751" cy="2259950"/>
            </a:xfrm>
            <a:custGeom>
              <a:pathLst>
                <a:path extrusionOk="0" h="120000" w="12000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6821130" y="61996"/>
              <a:ext cx="2985743" cy="2259950"/>
            </a:xfrm>
            <a:custGeom>
              <a:pathLst>
                <a:path extrusionOk="0" h="120000" w="12000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6829814" y="-88970"/>
              <a:ext cx="2985743" cy="808366"/>
            </a:xfrm>
            <a:custGeom>
              <a:pathLst>
                <a:path extrusionOk="0" h="120000" w="12000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5975275" y="-88970"/>
              <a:ext cx="943094" cy="80836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5608571" y="674793"/>
              <a:ext cx="2916204" cy="1642810"/>
            </a:xfrm>
            <a:custGeom>
              <a:pathLst>
                <a:path extrusionOk="0" h="120000" w="12000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5092201" y="-155877"/>
              <a:ext cx="1760153" cy="2112184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443059" y="190760"/>
              <a:ext cx="5232654" cy="2977052"/>
            </a:xfrm>
            <a:custGeom>
              <a:pathLst>
                <a:path extrusionOk="0" h="120000" w="12000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1264131" y="-156113"/>
              <a:ext cx="4393864" cy="2112184"/>
            </a:xfrm>
            <a:custGeom>
              <a:pathLst>
                <a:path extrusionOk="0" h="120000" w="12000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1264131" y="-133574"/>
              <a:ext cx="921364" cy="369415"/>
            </a:xfrm>
            <a:custGeom>
              <a:pathLst>
                <a:path extrusionOk="0" h="120000" w="12000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734484" y="-133574"/>
              <a:ext cx="621488" cy="36941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885559"/>
              <a:ext cx="447642" cy="2259950"/>
            </a:xfrm>
            <a:custGeom>
              <a:pathLst>
                <a:path extrusionOk="0" h="120000" w="12000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-156114"/>
              <a:ext cx="1286433" cy="334211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8462804" y="1591817"/>
              <a:ext cx="6988462" cy="1786231"/>
            </a:xfrm>
            <a:custGeom>
              <a:pathLst>
                <a:path extrusionOk="0" h="120000" w="12000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9776123" y="-125128"/>
              <a:ext cx="2307757" cy="1734076"/>
            </a:xfrm>
            <a:custGeom>
              <a:pathLst>
                <a:path extrusionOk="0" h="120000" w="12000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5205405" y="5734606"/>
            <a:ext cx="85923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b="1" lang="en-US" sz="1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Java 9</a:t>
            </a:r>
          </a:p>
        </p:txBody>
      </p:sp>
      <p:grpSp>
        <p:nvGrpSpPr>
          <p:cNvPr id="69" name="Shape 69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70" name="Shape 70"/>
            <p:cNvSpPr/>
            <p:nvPr/>
          </p:nvSpPr>
          <p:spPr>
            <a:xfrm>
              <a:off x="23378291" y="2431564"/>
              <a:ext cx="1134322" cy="1716691"/>
            </a:xfrm>
            <a:custGeom>
              <a:pathLst>
                <a:path extrusionOk="0" h="120000" w="12000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23079220" y="-88970"/>
              <a:ext cx="1455931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20776620" y="-88970"/>
              <a:ext cx="2646748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20420244" y="-88970"/>
              <a:ext cx="3003125" cy="42330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7677877" y="-88971"/>
              <a:ext cx="2785824" cy="3142198"/>
            </a:xfrm>
            <a:custGeom>
              <a:pathLst>
                <a:path extrusionOk="0" h="120000" w="12000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7608342" y="-88971"/>
              <a:ext cx="2168684" cy="192530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4888519" y="-88734"/>
              <a:ext cx="2811899" cy="1925303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3589856" y="-88970"/>
              <a:ext cx="4137447" cy="352030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11104147" y="-111272"/>
              <a:ext cx="4346058" cy="3520308"/>
            </a:xfrm>
            <a:custGeom>
              <a:pathLst>
                <a:path extrusionOk="0" h="120000" w="12000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9793019" y="-88970"/>
              <a:ext cx="369415" cy="195571"/>
            </a:xfrm>
            <a:custGeom>
              <a:pathLst>
                <a:path extrusionOk="0" h="120000" w="12000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9698211" y="-88970"/>
              <a:ext cx="225996" cy="19557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8502000" y="61758"/>
              <a:ext cx="2646751" cy="2259950"/>
            </a:xfrm>
            <a:custGeom>
              <a:pathLst>
                <a:path extrusionOk="0" h="120000" w="12000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6821130" y="61996"/>
              <a:ext cx="2985743" cy="2259950"/>
            </a:xfrm>
            <a:custGeom>
              <a:pathLst>
                <a:path extrusionOk="0" h="120000" w="12000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6829814" y="-88970"/>
              <a:ext cx="2985743" cy="808366"/>
            </a:xfrm>
            <a:custGeom>
              <a:pathLst>
                <a:path extrusionOk="0" h="120000" w="12000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5975275" y="-88970"/>
              <a:ext cx="943094" cy="80836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5608571" y="674793"/>
              <a:ext cx="2916204" cy="1642810"/>
            </a:xfrm>
            <a:custGeom>
              <a:pathLst>
                <a:path extrusionOk="0" h="120000" w="12000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5092201" y="-155877"/>
              <a:ext cx="1760153" cy="2112184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43059" y="190760"/>
              <a:ext cx="5232654" cy="2977052"/>
            </a:xfrm>
            <a:custGeom>
              <a:pathLst>
                <a:path extrusionOk="0" h="120000" w="12000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1264131" y="-156113"/>
              <a:ext cx="4393864" cy="2112184"/>
            </a:xfrm>
            <a:custGeom>
              <a:pathLst>
                <a:path extrusionOk="0" h="120000" w="12000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264131" y="-133574"/>
              <a:ext cx="921364" cy="369415"/>
            </a:xfrm>
            <a:custGeom>
              <a:pathLst>
                <a:path extrusionOk="0" h="120000" w="12000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734484" y="-133574"/>
              <a:ext cx="621488" cy="36941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885559"/>
              <a:ext cx="447642" cy="2259950"/>
            </a:xfrm>
            <a:custGeom>
              <a:pathLst>
                <a:path extrusionOk="0" h="120000" w="12000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-156114"/>
              <a:ext cx="1286433" cy="3342117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462804" y="1591817"/>
              <a:ext cx="6988462" cy="1786231"/>
            </a:xfrm>
            <a:custGeom>
              <a:pathLst>
                <a:path extrusionOk="0" h="120000" w="12000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9776123" y="-125128"/>
              <a:ext cx="2307757" cy="1734076"/>
            </a:xfrm>
            <a:custGeom>
              <a:pathLst>
                <a:path extrusionOk="0" h="120000" w="12000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descr="jug.pn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1613" y="3482675"/>
            <a:ext cx="6750625" cy="67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801200" y="1405900"/>
            <a:ext cx="77220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API changes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801200" y="4248125"/>
            <a:ext cx="19620300" cy="5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encapsulation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jdeps -jdkinternals your.jar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375" y="3420475"/>
            <a:ext cx="17624901" cy="6875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801200" y="1405900"/>
            <a:ext cx="100908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API changes cd...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801200" y="1405900"/>
            <a:ext cx="39927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Other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801200" y="4248125"/>
            <a:ext cx="19620300" cy="5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factory methods for list, set, maps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takeWhile / dropWhile in streams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stream of Optional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faster parallel Files.lines()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deprecation (forRemoval, since)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1801200" y="1405900"/>
            <a:ext cx="64158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Other cd...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801200" y="4248125"/>
            <a:ext cx="19620300" cy="5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underscore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private interface methods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support for reactive streams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Unicode (java 7 -&gt; 2.834 characters, java 8 -&gt; 7.716 characters)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share string &amp; char[] across different JVMs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process API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1801200" y="1405900"/>
            <a:ext cx="64158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Other cd...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801200" y="4248125"/>
            <a:ext cx="19620300" cy="5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Eclipse Oxygen / IntelliJ IDEA 2017.3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Glassfish 5.0 (not supported by Eclipse) / Payara 5 / Wildfly 11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Gradle 4.2.1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801200" y="1405900"/>
            <a:ext cx="59523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Summary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801200" y="4248125"/>
            <a:ext cx="151848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jigsaw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REPL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API changes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Other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6552875" y="5783550"/>
            <a:ext cx="112719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US" sz="12000">
                <a:latin typeface="Nunito"/>
                <a:ea typeface="Nunito"/>
                <a:cs typeface="Nunito"/>
                <a:sym typeface="Nunito"/>
              </a:rPr>
              <a:t>Thanks! Any q?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1" y="0"/>
            <a:ext cx="11352000" cy="13716000"/>
          </a:xfrm>
          <a:prstGeom prst="rect">
            <a:avLst/>
          </a:prstGeom>
          <a:solidFill>
            <a:srgbClr val="0A2C5B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A2C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622117" y="2436256"/>
            <a:ext cx="45816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Hello!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711325" y="4807150"/>
            <a:ext cx="7580100" cy="17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5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My name is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55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Dawid Maksylewicz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711325" y="9152435"/>
            <a:ext cx="820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Contact at: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dawid.maksylewicz@gmail.com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711325" y="7163835"/>
            <a:ext cx="820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Contractor / Java / full-stack dev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Working remotely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801200" y="1405906"/>
            <a:ext cx="45936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Agenda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801200" y="4248125"/>
            <a:ext cx="151848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334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jigsaw</a:t>
            </a:r>
          </a:p>
          <a:p>
            <a:pPr indent="-5334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REPL</a:t>
            </a:r>
          </a:p>
          <a:p>
            <a:pPr indent="-5334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API changes</a:t>
            </a:r>
          </a:p>
          <a:p>
            <a:pPr indent="-533400" lvl="0" marL="45720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Other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380025" y="4884700"/>
            <a:ext cx="15886200" cy="2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7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“Java 9 is about how we package and deploy our code”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4598500" y="7980050"/>
            <a:ext cx="2190600" cy="1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en-US" sz="480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Venkat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801200" y="1405906"/>
            <a:ext cx="45936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jigsaw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801200" y="4248125"/>
            <a:ext cx="19620300" cy="5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std libs modularized (rt.jar ~65mb / 4500 classes / 94 modules)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java.base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jlink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different versions of a class (within a single jar)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enhanced jar tool &amp; jre (for multi-release-jars)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igsaw-structure.jpg" id="127" name="Shape 127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4524500" y="1959425"/>
            <a:ext cx="15328650" cy="95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801200" y="1405906"/>
            <a:ext cx="45936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jigsaw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ava-modules.jp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863" y="2201725"/>
            <a:ext cx="18111924" cy="931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801200" y="1405906"/>
            <a:ext cx="45936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jigsaw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801200" y="1405906"/>
            <a:ext cx="45936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jigsaw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274" y="3309288"/>
            <a:ext cx="10465100" cy="70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801200" y="1405900"/>
            <a:ext cx="77220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jshell / REPL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801200" y="4248125"/>
            <a:ext cx="19620300" cy="57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33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native support</a:t>
            </a:r>
          </a:p>
          <a:p>
            <a:pPr indent="-533400" lvl="0" marL="457200" rtl="0">
              <a:lnSpc>
                <a:spcPct val="150000"/>
              </a:lnSpc>
              <a:spcBef>
                <a:spcPts val="0"/>
              </a:spcBef>
              <a:buSzPts val="4800"/>
              <a:buFont typeface="Nunito"/>
              <a:buChar char="●"/>
            </a:pPr>
            <a:r>
              <a:rPr lang="en-US" sz="4800">
                <a:latin typeface="Nunito"/>
                <a:ea typeface="Nunito"/>
                <a:cs typeface="Nunito"/>
                <a:sym typeface="Nunito"/>
              </a:rPr>
              <a:t>commands: /vars /methods /list /edit helloWorld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">
      <a:dk1>
        <a:srgbClr val="1B243B"/>
      </a:dk1>
      <a:lt1>
        <a:srgbClr val="FFFFFF"/>
      </a:lt1>
      <a:dk2>
        <a:srgbClr val="1B243B"/>
      </a:dk2>
      <a:lt2>
        <a:srgbClr val="FFFFFF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